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2" r:id="rId23"/>
    <p:sldId id="283" r:id="rId24"/>
    <p:sldId id="277" r:id="rId25"/>
    <p:sldId id="278" r:id="rId26"/>
    <p:sldId id="279" r:id="rId27"/>
    <p:sldId id="280" r:id="rId28"/>
    <p:sldId id="281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58" autoAdjust="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196752"/>
            <a:ext cx="7340352" cy="2808311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СОВРЕМЕННЫЙ  УРОК</a:t>
            </a:r>
            <a:br>
              <a:rPr lang="ru-RU" sz="36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 УСЛОВИЯХ  РЕАЛИЗАЦИИ  ФГОС</a:t>
            </a:r>
            <a:endParaRPr lang="ru-RU" sz="36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4284663" y="5229225"/>
            <a:ext cx="43195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Рябова  Ж.А., методист</a:t>
            </a:r>
          </a:p>
          <a:p>
            <a:pPr algn="r"/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отдела  образования  администрации МО «Чойский  район»</a:t>
            </a:r>
          </a:p>
        </p:txBody>
      </p:sp>
    </p:spTree>
    <p:extLst>
      <p:ext uri="{BB962C8B-B14F-4D97-AF65-F5344CB8AC3E}">
        <p14:creationId xmlns:p14="http://schemas.microsoft.com/office/powerpoint/2010/main" val="2030443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Уроки  рефлексии</a:t>
            </a:r>
            <a:endParaRPr lang="ru-RU" sz="36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229600" cy="5040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Деятельностная  цель</a:t>
            </a:r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ru-RU" sz="31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формирование  у  обучающихся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способностей к рефлексии коррекционно-контрольного типа и реализации коррекционной нормы (фиксирование собственных затруднений в деятельности, выявление их причин, построение и реализация проекта выхода из затруднения и т.д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.).</a:t>
            </a:r>
          </a:p>
          <a:p>
            <a:pPr marL="365760" lvl="1" indent="0">
              <a:buNone/>
            </a:pPr>
            <a:endParaRPr lang="ru-RU" sz="10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1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Образовательная  цель:</a:t>
            </a:r>
          </a:p>
          <a:p>
            <a:pPr marL="365760" lvl="1" indent="0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коррекция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и тренинг изученных понятий, алгоритмов и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т.д.</a:t>
            </a:r>
          </a:p>
          <a:p>
            <a:pPr marL="365760" lvl="1" indent="0">
              <a:buNone/>
            </a:pPr>
            <a:endParaRPr lang="ru-RU" sz="10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13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714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Уроки  развивающего  контроля</a:t>
            </a:r>
            <a:endParaRPr lang="ru-RU" sz="36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8229600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Деятельностная  цель</a:t>
            </a:r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ru-RU" sz="31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формирование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способности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обучающихся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к осуществлению контрольной функции. </a:t>
            </a: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10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1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Образовательная  цель:</a:t>
            </a:r>
          </a:p>
          <a:p>
            <a:pPr marL="365760" lvl="1" indent="0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контроль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и самоконтроль изученных понятий и алгоритмов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65760" lvl="1" indent="0">
              <a:buNone/>
            </a:pPr>
            <a:endParaRPr lang="ru-RU" sz="10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13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714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Критерии  результативности  урока</a:t>
            </a:r>
            <a:endParaRPr lang="ru-RU" sz="36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29600" cy="5400600"/>
          </a:xfrm>
        </p:spPr>
        <p:txBody>
          <a:bodyPr>
            <a:normAutofit lnSpcReduction="10000"/>
          </a:bodyPr>
          <a:lstStyle/>
          <a:p>
            <a:pPr marL="365760" lvl="1" indent="0">
              <a:buNone/>
            </a:pPr>
            <a:endParaRPr lang="ru-RU" sz="1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Myriad Pro"/>
              </a:rPr>
              <a:t>Цели урока задаются с тенденцией передачи функции </a:t>
            </a:r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 от  учителя  к  обучающемуся. </a:t>
            </a:r>
          </a:p>
          <a:p>
            <a:pPr marL="457200" indent="-457200" algn="just">
              <a:buFont typeface="+mj-lt"/>
              <a:buAutoNum type="arabicPeriod"/>
            </a:pPr>
            <a:endParaRPr lang="ru-RU" sz="1400" dirty="0">
              <a:solidFill>
                <a:srgbClr val="000000"/>
              </a:solidFill>
              <a:latin typeface="Myriad Pro"/>
            </a:endParaRP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Учитель </a:t>
            </a:r>
            <a:r>
              <a:rPr lang="ru-RU" sz="2800" dirty="0">
                <a:solidFill>
                  <a:srgbClr val="000000"/>
                </a:solidFill>
                <a:latin typeface="Myriad Pro"/>
              </a:rPr>
              <a:t>систематически </a:t>
            </a:r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обучает </a:t>
            </a:r>
            <a:r>
              <a:rPr lang="ru-RU" sz="2800" dirty="0">
                <a:solidFill>
                  <a:srgbClr val="000000"/>
                </a:solidFill>
                <a:latin typeface="Myriad Pro"/>
              </a:rPr>
              <a:t>детей осуществлять рефлексивное действие (оценивать свою готовность, обнаруживать незнание, находить причины затруднений и т.п</a:t>
            </a:r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.). </a:t>
            </a:r>
          </a:p>
          <a:p>
            <a:pPr marL="457200" indent="-457200" algn="just">
              <a:buFont typeface="+mj-lt"/>
              <a:buAutoNum type="arabicPeriod"/>
            </a:pPr>
            <a:endParaRPr lang="ru-RU" sz="1400" dirty="0">
              <a:solidFill>
                <a:srgbClr val="000000"/>
              </a:solidFill>
              <a:latin typeface="Myriad Pro"/>
            </a:endParaRP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Используются </a:t>
            </a:r>
            <a:r>
              <a:rPr lang="ru-RU" sz="2800" dirty="0">
                <a:solidFill>
                  <a:srgbClr val="000000"/>
                </a:solidFill>
                <a:latin typeface="Myriad Pro"/>
              </a:rPr>
              <a:t>разнообразные формы, методы и приемы обучения, повышающие степень активности </a:t>
            </a:r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  обучающихся </a:t>
            </a:r>
            <a:r>
              <a:rPr lang="ru-RU" sz="2800" dirty="0">
                <a:solidFill>
                  <a:srgbClr val="000000"/>
                </a:solidFill>
                <a:latin typeface="Myriad Pro"/>
              </a:rPr>
              <a:t>в учебном процессе. </a:t>
            </a:r>
            <a:endParaRPr lang="ru-RU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850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Критерии  результативности  урока</a:t>
            </a:r>
            <a:endParaRPr lang="ru-RU" sz="36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365760" lvl="1" indent="0">
              <a:buNone/>
            </a:pPr>
            <a:endParaRPr lang="ru-RU" sz="1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Учитель </a:t>
            </a:r>
            <a:r>
              <a:rPr lang="ru-RU" sz="2800" dirty="0">
                <a:solidFill>
                  <a:srgbClr val="000000"/>
                </a:solidFill>
                <a:latin typeface="Myriad Pro"/>
              </a:rPr>
              <a:t>владеет технологией диалога, обучает </a:t>
            </a:r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обучающихся   ставить  и  адресовать  вопросы.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800" dirty="0" smtClean="0">
              <a:solidFill>
                <a:srgbClr val="000000"/>
              </a:solidFill>
              <a:latin typeface="Myriad Pro"/>
            </a:endParaRP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Учитель </a:t>
            </a:r>
            <a:r>
              <a:rPr lang="ru-RU" sz="2800" dirty="0">
                <a:solidFill>
                  <a:srgbClr val="000000"/>
                </a:solidFill>
                <a:latin typeface="Myriad Pro"/>
              </a:rPr>
              <a:t>эффективно (адекватно цели урока) сочетает репродуктивную и проблемную формы обучения, учит детей работать по правилу и </a:t>
            </a:r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творчески.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800" dirty="0" smtClean="0">
              <a:solidFill>
                <a:srgbClr val="000000"/>
              </a:solidFill>
              <a:latin typeface="Myriad Pro"/>
            </a:endParaRP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На </a:t>
            </a:r>
            <a:r>
              <a:rPr lang="ru-RU" sz="2800" dirty="0">
                <a:solidFill>
                  <a:srgbClr val="000000"/>
                </a:solidFill>
                <a:latin typeface="Myriad Pro"/>
              </a:rPr>
              <a:t>уроке задаются задачи и четкие критерии самоконтроля и самооценки (происходит специальное формирование контрольно-оценочной деятельности у обучающихся).урока задаются с тенденцией передачи функции </a:t>
            </a:r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 от  учителя к  обучающемуся. </a:t>
            </a:r>
          </a:p>
        </p:txBody>
      </p:sp>
    </p:spTree>
    <p:extLst>
      <p:ext uri="{BB962C8B-B14F-4D97-AF65-F5344CB8AC3E}">
        <p14:creationId xmlns:p14="http://schemas.microsoft.com/office/powerpoint/2010/main" val="1756192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Критерии  результативности  урока</a:t>
            </a:r>
            <a:endParaRPr lang="ru-RU" sz="36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29600" cy="5400600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ru-RU" sz="1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Myriad Pro"/>
              </a:rPr>
              <a:t>Учитель добивается осмысления учебного материала всеми </a:t>
            </a:r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 обучающимися</a:t>
            </a:r>
            <a:r>
              <a:rPr lang="ru-RU" sz="2800" dirty="0">
                <a:solidFill>
                  <a:srgbClr val="000000"/>
                </a:solidFill>
                <a:latin typeface="Myriad Pro"/>
              </a:rPr>
              <a:t>, используя для этого специальные приемы</a:t>
            </a:r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.</a:t>
            </a:r>
          </a:p>
          <a:p>
            <a:pPr algn="just"/>
            <a:endParaRPr lang="ru-RU" sz="2800" dirty="0">
              <a:solidFill>
                <a:srgbClr val="000000"/>
              </a:solidFill>
              <a:latin typeface="Myriad Pro"/>
            </a:endParaRP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Учитель </a:t>
            </a:r>
            <a:r>
              <a:rPr lang="ru-RU" sz="2800" dirty="0">
                <a:solidFill>
                  <a:srgbClr val="000000"/>
                </a:solidFill>
                <a:latin typeface="Myriad Pro"/>
              </a:rPr>
              <a:t>стремиться оценивать реальное продвижение каждого ученика, поощряет и поддерживает минимальные успехи</a:t>
            </a:r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.</a:t>
            </a:r>
          </a:p>
          <a:p>
            <a:pPr algn="just"/>
            <a:endParaRPr lang="ru-RU" sz="2800" dirty="0">
              <a:solidFill>
                <a:srgbClr val="000000"/>
              </a:solidFill>
              <a:latin typeface="Myriad Pro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Учитель   специально   планирует </a:t>
            </a:r>
            <a:r>
              <a:rPr lang="ru-RU" sz="2800" dirty="0">
                <a:solidFill>
                  <a:srgbClr val="000000"/>
                </a:solidFill>
                <a:latin typeface="Myriad Pro"/>
              </a:rPr>
              <a:t>коммуникативные </a:t>
            </a:r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 задачи  урока .</a:t>
            </a:r>
            <a:endParaRPr lang="ru-RU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192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Критерии  результативности  урока</a:t>
            </a:r>
            <a:endParaRPr lang="ru-RU" sz="36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29600" cy="5400600"/>
          </a:xfrm>
        </p:spPr>
        <p:txBody>
          <a:bodyPr>
            <a:normAutofit fontScale="92500"/>
          </a:bodyPr>
          <a:lstStyle/>
          <a:p>
            <a:pPr marL="365760" lvl="1" indent="0">
              <a:buNone/>
            </a:pPr>
            <a:endParaRPr lang="ru-RU" sz="1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Myriad Pro"/>
              </a:rPr>
              <a:t>Учитель принимает и поощряет, выражаемую </a:t>
            </a:r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обучающимся, </a:t>
            </a:r>
            <a:r>
              <a:rPr lang="ru-RU" sz="2800" dirty="0">
                <a:solidFill>
                  <a:srgbClr val="000000"/>
                </a:solidFill>
                <a:latin typeface="Myriad Pro"/>
              </a:rPr>
              <a:t>собственную позицию, иное мнение, обучает корректным формам их </a:t>
            </a:r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выражения.</a:t>
            </a:r>
          </a:p>
          <a:p>
            <a:pPr algn="just"/>
            <a:endParaRPr lang="ru-RU" sz="2800" dirty="0" smtClean="0">
              <a:solidFill>
                <a:srgbClr val="000000"/>
              </a:solidFill>
              <a:latin typeface="Myriad Pro"/>
            </a:endParaRP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Стиль</a:t>
            </a:r>
            <a:r>
              <a:rPr lang="ru-RU" sz="2800" dirty="0">
                <a:solidFill>
                  <a:srgbClr val="000000"/>
                </a:solidFill>
                <a:latin typeface="Myriad Pro"/>
              </a:rPr>
              <a:t>, тон отношений, задаваемый на уроке, создают атмосферу сотрудничества, сотворчества, психологического </a:t>
            </a:r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комфорта.</a:t>
            </a:r>
          </a:p>
          <a:p>
            <a:pPr algn="just"/>
            <a:endParaRPr lang="ru-RU" sz="2800" dirty="0" smtClean="0">
              <a:solidFill>
                <a:srgbClr val="000000"/>
              </a:solidFill>
              <a:latin typeface="Myriad Pro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На </a:t>
            </a:r>
            <a:r>
              <a:rPr lang="ru-RU" sz="2800" dirty="0">
                <a:solidFill>
                  <a:srgbClr val="000000"/>
                </a:solidFill>
                <a:latin typeface="Myriad Pro"/>
              </a:rPr>
              <a:t>уроке осуществляется глубокое личностное воздействие </a:t>
            </a:r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 «</a:t>
            </a:r>
            <a:r>
              <a:rPr lang="ru-RU" sz="2800" dirty="0">
                <a:solidFill>
                  <a:srgbClr val="000000"/>
                </a:solidFill>
                <a:latin typeface="Myriad Pro"/>
              </a:rPr>
              <a:t>учитель – ученик» (через отношения, совместную деятельность и т.д</a:t>
            </a:r>
            <a:r>
              <a:rPr lang="ru-RU" sz="2800" dirty="0" smtClean="0">
                <a:solidFill>
                  <a:srgbClr val="000000"/>
                </a:solidFill>
                <a:latin typeface="Myriad Pro"/>
              </a:rPr>
              <a:t>.)</a:t>
            </a:r>
            <a:endParaRPr lang="ru-RU" sz="1400" dirty="0">
              <a:solidFill>
                <a:srgbClr val="00000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756192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410445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СТРУКТУРА  УРОКОВ </a:t>
            </a:r>
            <a:b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</a:t>
            </a:r>
            <a:b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ВВЕДЕНИЯ  НОВОГО  ЗНАНИЯ </a:t>
            </a:r>
            <a:b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 </a:t>
            </a:r>
            <a:b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В  РАМКАХ  </a:t>
            </a:r>
            <a:b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СИСТЕМНО – ДЕЯТЕЛЬНОСТНОГО  ПОДХОДА</a:t>
            </a:r>
            <a:endParaRPr lang="ru-RU" sz="36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299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1. Мотивирование  к  учебной деятельности</a:t>
            </a:r>
            <a:endParaRPr lang="ru-RU" sz="36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229600" cy="4320480"/>
          </a:xfrm>
        </p:spPr>
        <p:txBody>
          <a:bodyPr>
            <a:normAutofit fontScale="92500" lnSpcReduction="20000"/>
          </a:bodyPr>
          <a:lstStyle/>
          <a:p>
            <a:pPr marL="365760" lvl="1" indent="0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Осознанное  вхождение   обучающегося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в пространство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учебной  деятельности  на  уроке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. </a:t>
            </a: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Организуется  его  мотивирование  к  учебной деятельности: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Актуализируются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требования к нему со стороны учебной деятельности (“</a:t>
            </a:r>
            <a:r>
              <a:rPr lang="ru-RU" sz="28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надо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”);</a:t>
            </a:r>
          </a:p>
          <a:p>
            <a:pPr marL="880110" lvl="1" indent="-514350">
              <a:buFont typeface="+mj-lt"/>
              <a:buAutoNum type="arabicPeriod"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Создаются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условия для возникновения внутренней потребности включения в учебную деятельность (“</a:t>
            </a:r>
            <a:r>
              <a:rPr lang="ru-RU" sz="28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хочу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”);</a:t>
            </a:r>
          </a:p>
          <a:p>
            <a:pPr marL="880110" lvl="1" indent="-514350">
              <a:buFont typeface="+mj-lt"/>
              <a:buAutoNum type="arabicPeriod"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Устанавливаются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тематические рамки (“</a:t>
            </a:r>
            <a:r>
              <a:rPr lang="ru-RU" sz="28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могу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”).</a:t>
            </a:r>
            <a:endParaRPr lang="ru-RU" sz="10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13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153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2. Актуализация  и  фиксирование </a:t>
            </a:r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индивидуального затруднения в пробном учебном </a:t>
            </a:r>
            <a:r>
              <a:rPr lang="ru-RU" sz="3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действии</a:t>
            </a:r>
            <a:endParaRPr lang="ru-RU" sz="32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95536" y="2564904"/>
            <a:ext cx="8229600" cy="2232248"/>
          </a:xfrm>
        </p:spPr>
        <p:txBody>
          <a:bodyPr>
            <a:noAutofit/>
          </a:bodyPr>
          <a:lstStyle/>
          <a:p>
            <a:pPr marL="365760" lvl="1" indent="0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     Подготовка  и   мотивация  обучающихся  к 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надлежащему самостоятельному выполнению пробного учебного действия, его осуществление и фиксация индивидуального затруднения.</a:t>
            </a:r>
          </a:p>
          <a:p>
            <a:pPr marL="365760" lvl="1" indent="0">
              <a:buNone/>
            </a:pPr>
            <a:endParaRPr lang="ru-RU" sz="2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828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2776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2. Актуализация  и  фиксирование </a:t>
            </a:r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индивидуального затруднения в пробном учебном </a:t>
            </a:r>
            <a:r>
              <a:rPr lang="ru-RU" sz="3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действии</a:t>
            </a:r>
            <a:endParaRPr lang="ru-RU" sz="32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229600" cy="5157192"/>
          </a:xfrm>
        </p:spPr>
        <p:txBody>
          <a:bodyPr>
            <a:noAutofit/>
          </a:bodyPr>
          <a:lstStyle/>
          <a:p>
            <a:pPr marL="365760" lvl="1" indent="0">
              <a:buNone/>
            </a:pPr>
            <a:r>
              <a:rPr lang="ru-RU" sz="2600" dirty="0" smtClean="0">
                <a:latin typeface="Calibri" pitchFamily="34" charset="0"/>
                <a:cs typeface="Calibri" pitchFamily="34" charset="0"/>
              </a:rPr>
              <a:t>Данный 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этап 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предполагает:</a:t>
            </a:r>
          </a:p>
          <a:p>
            <a:pPr marL="822960" lvl="1" indent="-457200">
              <a:buFont typeface="+mj-lt"/>
              <a:buAutoNum type="arabicPeriod"/>
            </a:pPr>
            <a:r>
              <a:rPr lang="ru-RU" sz="2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Актуализацию </a:t>
            </a:r>
            <a:r>
              <a:rPr lang="ru-RU" sz="26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изученных способов действий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, достаточных 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 для  построения  нового  знания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, их обобщение 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 и  знаковую  фиксацию;</a:t>
            </a:r>
          </a:p>
          <a:p>
            <a:pPr marL="822960" lvl="1" indent="-457200">
              <a:buFont typeface="+mj-lt"/>
              <a:buAutoNum type="arabicPeriod"/>
            </a:pPr>
            <a:r>
              <a:rPr lang="ru-RU" sz="26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А</a:t>
            </a:r>
            <a:r>
              <a:rPr lang="ru-RU" sz="2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ктуализацию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  соответствующих  </a:t>
            </a:r>
            <a:r>
              <a:rPr lang="ru-RU" sz="2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мыслительных </a:t>
            </a:r>
            <a:r>
              <a:rPr lang="ru-RU" sz="26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операций </a:t>
            </a:r>
            <a:r>
              <a:rPr lang="ru-RU" sz="2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и  познавательных  процессов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822960" lvl="1" indent="-457200">
              <a:buFont typeface="+mj-lt"/>
              <a:buAutoNum type="arabicPeriod"/>
            </a:pPr>
            <a:r>
              <a:rPr lang="ru-RU" sz="2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Мотивацию </a:t>
            </a:r>
            <a:r>
              <a:rPr lang="ru-RU" sz="26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к</a:t>
            </a:r>
            <a:r>
              <a:rPr lang="ru-RU" sz="26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пробному  </a:t>
            </a:r>
            <a:r>
              <a:rPr lang="ru-RU" sz="2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учебному  действию 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(“надо” - “могу” - “хочу”) и его самостоятельное 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осуществление;</a:t>
            </a:r>
          </a:p>
          <a:p>
            <a:pPr marL="822960" lvl="1" indent="-457200">
              <a:buFont typeface="+mj-lt"/>
              <a:buAutoNum type="arabicPeriod"/>
            </a:pPr>
            <a:r>
              <a:rPr lang="ru-RU" sz="26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Ф</a:t>
            </a:r>
            <a:r>
              <a:rPr lang="ru-RU" sz="2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иксацию  индивидуальных  затруднений  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в 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выполнении 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 пробного  учебного  действия  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или его 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 обосновании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.</a:t>
            </a:r>
            <a:endParaRPr lang="ru-RU" sz="26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48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C:\Documents and Settings\selyunina\Рабочий стол\Конструктор 2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4143375" cy="6442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C:\Documents and Settings\selyunina\Рабочий стол\Конструктор 2\приказ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9124" y="357188"/>
            <a:ext cx="4391348" cy="6289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302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ru-RU" sz="3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Выявление места и причины затруднения.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616624"/>
          </a:xfrm>
        </p:spPr>
        <p:txBody>
          <a:bodyPr>
            <a:noAutofit/>
          </a:bodyPr>
          <a:lstStyle/>
          <a:p>
            <a:pPr marL="365760" lvl="1" indent="0"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Учитель  организует  </a:t>
            </a:r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выявление  обучающимися </a:t>
            </a:r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места и причины затруднения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. 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Для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этого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обучающиеся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должны:</a:t>
            </a:r>
          </a:p>
          <a:p>
            <a:pPr marL="822960" lvl="1" indent="-457200">
              <a:buFont typeface="+mj-lt"/>
              <a:buAutoNum type="arabicPeriod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восстановить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выполненные операции и зафиксировать (вербально и </a:t>
            </a:r>
            <a:r>
              <a:rPr lang="ru-RU" sz="2400" dirty="0" err="1">
                <a:latin typeface="Calibri" pitchFamily="34" charset="0"/>
                <a:cs typeface="Calibri" pitchFamily="34" charset="0"/>
              </a:rPr>
              <a:t>знаково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) место- шаг, операцию, где возникло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затруднение;</a:t>
            </a:r>
          </a:p>
          <a:p>
            <a:pPr marL="822960" lvl="1" indent="-457200">
              <a:buFont typeface="+mj-lt"/>
              <a:buAutoNum type="arabicPeriod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соотнести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свои действия с используемым способом действий (алгоритмом, понятием и т.д.) и на этой основе выявить и зафиксировать во внешней речи причину затруднения - те конкретные знания, умения или способности, которых недостает для решения исходной задачи и задач такого класса или типа вообще.</a:t>
            </a:r>
          </a:p>
        </p:txBody>
      </p:sp>
    </p:spTree>
    <p:extLst>
      <p:ext uri="{BB962C8B-B14F-4D97-AF65-F5344CB8AC3E}">
        <p14:creationId xmlns:p14="http://schemas.microsoft.com/office/powerpoint/2010/main" val="2905488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ru-RU" sz="3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Построение проекта выхода из затруднения (цель и тема, способ, план, средство).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229600" cy="5256584"/>
          </a:xfrm>
        </p:spPr>
        <p:txBody>
          <a:bodyPr>
            <a:noAutofit/>
          </a:bodyPr>
          <a:lstStyle/>
          <a:p>
            <a:pPr marL="365760" lvl="1" indent="0"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Обучающиеся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в коммуникативной форме обдумывают проект будущих учебных действий: 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ru-RU" sz="2400" dirty="0" smtClean="0">
                <a:latin typeface="Calibri" pitchFamily="34" charset="0"/>
                <a:cs typeface="Calibri" pitchFamily="34" charset="0"/>
              </a:rPr>
              <a:t>ставят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цель (целью всегда является устранение возникшего затруднения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); </a:t>
            </a:r>
          </a:p>
          <a:p>
            <a:pPr lvl="1"/>
            <a:r>
              <a:rPr lang="ru-RU" sz="2400" dirty="0" smtClean="0">
                <a:latin typeface="Calibri" pitchFamily="34" charset="0"/>
                <a:cs typeface="Calibri" pitchFamily="34" charset="0"/>
              </a:rPr>
              <a:t>согласовывают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тему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урока; </a:t>
            </a:r>
          </a:p>
          <a:p>
            <a:pPr lvl="1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выбирают способ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;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ru-RU" sz="2400" dirty="0" smtClean="0">
                <a:latin typeface="Calibri" pitchFamily="34" charset="0"/>
                <a:cs typeface="Calibri" pitchFamily="34" charset="0"/>
              </a:rPr>
              <a:t>строят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план достижения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цели;</a:t>
            </a:r>
          </a:p>
          <a:p>
            <a:pPr lvl="1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определяют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средства- алгоритмы, модели и т.д. 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Этим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процессом руководит учитель: на первых порах </a:t>
            </a:r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с помощью подводящего диалога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, затем – </a:t>
            </a:r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побуждающего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, а затем и </a:t>
            </a:r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с помощью исследовательских методов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.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436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995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Побуждающий  диалог</a:t>
            </a:r>
            <a:endParaRPr lang="ru-RU" sz="32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Group 1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239521404"/>
              </p:ext>
            </p:extLst>
          </p:nvPr>
        </p:nvGraphicFramePr>
        <p:xfrm>
          <a:off x="323528" y="908720"/>
          <a:ext cx="8136905" cy="5626608"/>
        </p:xfrm>
        <a:graphic>
          <a:graphicData uri="http://schemas.openxmlformats.org/drawingml/2006/table">
            <a:tbl>
              <a:tblPr/>
              <a:tblGrid>
                <a:gridCol w="864096"/>
                <a:gridCol w="4968552"/>
                <a:gridCol w="2304257"/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Побуждение к  осознанию противоречия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Побуждение к формулированию учебной проблемы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 фактах: «Что вас удивило? Что интересного заметили? Какие факты на лицо»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«Сколько же в нашем классе разных мнений?»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«Вы что предполагали? А что получается на самом деле?»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«Вы смогли выполнить это задание? В чем затруднение?»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«Вы смогли выполнить задание? Почему не  получается? Чем это задание не похоже на предыдущее?».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«Что вы хотели сделать? Какие знания применили? Задание выполнено?».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Выбрать подходящее: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Какой возникает вопрос?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Какова будет тема урока?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8895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Побуждающий  к  гипотезам  диалог</a:t>
            </a:r>
            <a:endParaRPr lang="ru-RU" sz="32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Group 3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812419"/>
              </p:ext>
            </p:extLst>
          </p:nvPr>
        </p:nvGraphicFramePr>
        <p:xfrm>
          <a:off x="683568" y="1412776"/>
          <a:ext cx="7416800" cy="5077333"/>
        </p:xfrm>
        <a:graphic>
          <a:graphicData uri="http://schemas.openxmlformats.org/drawingml/2006/table">
            <a:tbl>
              <a:tblPr/>
              <a:tblGrid>
                <a:gridCol w="1958975"/>
                <a:gridCol w="2336800"/>
                <a:gridCol w="1557337"/>
                <a:gridCol w="1563688"/>
              </a:tblGrid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Структура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Побуждение к гипотезам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Побуждение к проверке гипотез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7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Общее побуждение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 любым гипотезам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«Согласны с этой гипотезой? Почему?»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«Как можно проверить эту гипотезу?»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Подсказка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 решающей гипотезе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«Согласны с этой гипотезой? Почему?»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«Как можно проверить эту гипотезу?»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0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Сообщение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Решающей гипотезы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«Согласны с этой гипотезой? Почему?»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«Как можно проверить эту гипотезу?»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889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5. </a:t>
            </a:r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Реализация построенного проекта.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5400600"/>
          </a:xfrm>
        </p:spPr>
        <p:txBody>
          <a:bodyPr>
            <a:noAutofit/>
          </a:bodyPr>
          <a:lstStyle/>
          <a:p>
            <a:pPr marL="822960" lvl="1" indent="-457200">
              <a:buFont typeface="+mj-lt"/>
              <a:buAutoNum type="arabicPeriod"/>
            </a:pPr>
            <a:r>
              <a:rPr lang="ru-RU" sz="2600" dirty="0" smtClean="0">
                <a:latin typeface="Calibri" pitchFamily="34" charset="0"/>
                <a:cs typeface="Calibri" pitchFamily="34" charset="0"/>
              </a:rPr>
              <a:t>Обсуждаются различные 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варианты, предложенные 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обучающимися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, и выбирается оптимальный вариант, который фиксируется в языке вербально и </a:t>
            </a:r>
            <a:r>
              <a:rPr lang="ru-RU" sz="2600" dirty="0" err="1">
                <a:latin typeface="Calibri" pitchFamily="34" charset="0"/>
                <a:cs typeface="Calibri" pitchFamily="34" charset="0"/>
              </a:rPr>
              <a:t>знаково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822960" lvl="1" indent="-457200">
              <a:buFont typeface="+mj-lt"/>
              <a:buAutoNum type="arabicPeriod"/>
            </a:pPr>
            <a:endParaRPr lang="ru-RU" sz="2600" dirty="0" smtClean="0">
              <a:latin typeface="Calibri" pitchFamily="34" charset="0"/>
              <a:cs typeface="Calibri" pitchFamily="34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ru-RU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Построенный способ действий используется для решения исходной задачи, вызвавшей затруднение. </a:t>
            </a:r>
            <a:endParaRPr lang="ru-RU" sz="2600" dirty="0" smtClean="0">
              <a:latin typeface="Calibri" pitchFamily="34" charset="0"/>
              <a:cs typeface="Calibri" pitchFamily="34" charset="0"/>
            </a:endParaRPr>
          </a:p>
          <a:p>
            <a:pPr marL="822960" lvl="1" indent="-457200">
              <a:buFont typeface="+mj-lt"/>
              <a:buAutoNum type="arabicPeriod"/>
            </a:pPr>
            <a:endParaRPr lang="ru-RU" sz="2600" dirty="0" smtClean="0">
              <a:latin typeface="Calibri" pitchFamily="34" charset="0"/>
              <a:cs typeface="Calibri" pitchFamily="34" charset="0"/>
            </a:endParaRPr>
          </a:p>
          <a:p>
            <a:pPr marL="822960" lvl="1" indent="-457200">
              <a:buFont typeface="+mj-lt"/>
              <a:buAutoNum type="arabicPeriod"/>
            </a:pPr>
            <a:r>
              <a:rPr lang="ru-RU" sz="2600" dirty="0" smtClean="0">
                <a:latin typeface="Calibri" pitchFamily="34" charset="0"/>
                <a:cs typeface="Calibri" pitchFamily="34" charset="0"/>
              </a:rPr>
              <a:t>В 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завершение уточняется общий характер нового знания и фиксируется преодоление возникшего ранее затруднения.</a:t>
            </a:r>
          </a:p>
        </p:txBody>
      </p:sp>
    </p:spTree>
    <p:extLst>
      <p:ext uri="{BB962C8B-B14F-4D97-AF65-F5344CB8AC3E}">
        <p14:creationId xmlns:p14="http://schemas.microsoft.com/office/powerpoint/2010/main" val="2864175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6</a:t>
            </a:r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. Первичное </a:t>
            </a:r>
            <a:r>
              <a:rPr lang="ru-RU" sz="3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закрепление  с  проговариванием </a:t>
            </a:r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во внешней речи.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67544" y="2204864"/>
            <a:ext cx="8229600" cy="2376264"/>
          </a:xfrm>
        </p:spPr>
        <p:txBody>
          <a:bodyPr>
            <a:noAutofit/>
          </a:bodyPr>
          <a:lstStyle/>
          <a:p>
            <a:pPr marL="365760" lvl="1" indent="0">
              <a:buNone/>
            </a:pPr>
            <a:r>
              <a:rPr lang="ru-RU" sz="28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Обучающиеся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 в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форме коммуникации </a:t>
            </a: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фронтально, в группах, в парах) </a:t>
            </a:r>
            <a:r>
              <a:rPr lang="ru-RU" sz="28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решают типовые </a:t>
            </a:r>
            <a:r>
              <a:rPr lang="ru-RU" sz="28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365760" lvl="1" indent="0">
              <a:buNone/>
            </a:pPr>
            <a:r>
              <a:rPr lang="ru-RU" sz="28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задания </a:t>
            </a:r>
            <a:r>
              <a:rPr lang="ru-RU" sz="28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на новый способ действий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с </a:t>
            </a: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проговариванием  алгоритма  решения  вслух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41754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7</a:t>
            </a:r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. Самостоятельная </a:t>
            </a:r>
            <a:r>
              <a:rPr lang="ru-RU" sz="3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работа  с  самопроверкой </a:t>
            </a:r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по </a:t>
            </a:r>
            <a:r>
              <a:rPr lang="ru-RU" sz="3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эталону</a:t>
            </a:r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229600" cy="4968552"/>
          </a:xfrm>
        </p:spPr>
        <p:txBody>
          <a:bodyPr>
            <a:noAutofit/>
          </a:bodyPr>
          <a:lstStyle/>
          <a:p>
            <a:pPr marL="365760" lvl="1" indent="0">
              <a:buNone/>
            </a:pPr>
            <a:r>
              <a:rPr lang="ru-RU" sz="2600" dirty="0" smtClean="0">
                <a:latin typeface="Calibri" pitchFamily="34" charset="0"/>
                <a:cs typeface="Calibri" pitchFamily="34" charset="0"/>
              </a:rPr>
              <a:t>Используется  </a:t>
            </a:r>
            <a:r>
              <a:rPr lang="ru-RU" sz="2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индивидуальная </a:t>
            </a:r>
            <a:r>
              <a:rPr lang="ru-RU" sz="26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форма работы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: </a:t>
            </a:r>
            <a:endParaRPr lang="ru-RU" sz="26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r>
              <a:rPr lang="ru-RU" sz="2600" dirty="0" smtClean="0">
                <a:latin typeface="Calibri" pitchFamily="34" charset="0"/>
                <a:cs typeface="Calibri" pitchFamily="34" charset="0"/>
              </a:rPr>
              <a:t>учащиеся 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самостоятельно выполняют задания 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 нового  типа  и  осуществляют  их  самопроверку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, пошагово 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 сравнивая  с  эталоном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. </a:t>
            </a:r>
            <a:endParaRPr lang="ru-RU" sz="26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10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r>
              <a:rPr lang="ru-RU" sz="2600" dirty="0" smtClean="0">
                <a:latin typeface="Calibri" pitchFamily="34" charset="0"/>
                <a:cs typeface="Calibri" pitchFamily="34" charset="0"/>
              </a:rPr>
              <a:t>В  завершение  организуется  </a:t>
            </a:r>
            <a:r>
              <a:rPr lang="ru-RU" sz="26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исполнительская </a:t>
            </a:r>
            <a:r>
              <a:rPr lang="ru-RU" sz="2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рефлексия  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хода 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 реализации  построенного  проекта 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учебных 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 действий  и  контрольных  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процедур.</a:t>
            </a:r>
          </a:p>
          <a:p>
            <a:pPr marL="365760" lvl="1" indent="0">
              <a:buNone/>
            </a:pPr>
            <a:endParaRPr lang="ru-RU" sz="10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r>
              <a:rPr lang="ru-RU" sz="2600" dirty="0" smtClean="0">
                <a:latin typeface="Calibri" pitchFamily="34" charset="0"/>
                <a:cs typeface="Calibri" pitchFamily="34" charset="0"/>
              </a:rPr>
              <a:t>Организация, 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по возможности, 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для  каждого  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ученика </a:t>
            </a:r>
            <a:r>
              <a:rPr lang="ru-RU" sz="26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ситуации успеха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, мотивирующей его 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 к  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включению в дальнейшую познавательную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28641754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8. </a:t>
            </a:r>
            <a:r>
              <a:rPr lang="ru-RU" sz="3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Включение  </a:t>
            </a:r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в </a:t>
            </a:r>
            <a:r>
              <a:rPr lang="ru-RU" sz="3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систему знаний  и  повторение</a:t>
            </a:r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229600" cy="4968552"/>
          </a:xfrm>
        </p:spPr>
        <p:txBody>
          <a:bodyPr>
            <a:noAutofit/>
          </a:bodyPr>
          <a:lstStyle/>
          <a:p>
            <a:pPr marL="365760" lvl="1" indent="0">
              <a:buNone/>
            </a:pPr>
            <a:r>
              <a:rPr lang="ru-RU" sz="2600" dirty="0" smtClean="0">
                <a:latin typeface="Calibri" pitchFamily="34" charset="0"/>
                <a:cs typeface="Calibri" pitchFamily="34" charset="0"/>
              </a:rPr>
              <a:t>Выявляются 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границы применимости нового знания и </a:t>
            </a:r>
            <a:r>
              <a:rPr lang="ru-RU" sz="26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выполняются задания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, в 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которых  </a:t>
            </a:r>
            <a:r>
              <a:rPr lang="ru-RU" sz="26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новый </a:t>
            </a:r>
            <a:r>
              <a:rPr lang="ru-RU" sz="2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способ </a:t>
            </a:r>
            <a:r>
              <a:rPr lang="ru-RU" sz="26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действий </a:t>
            </a:r>
            <a:r>
              <a:rPr lang="ru-RU" sz="2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предусматривается  как  промежуточный </a:t>
            </a:r>
            <a:r>
              <a:rPr lang="ru-RU" sz="26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шаг.</a:t>
            </a:r>
          </a:p>
          <a:p>
            <a:pPr marL="365760" lvl="1" indent="0">
              <a:buNone/>
            </a:pPr>
            <a:endParaRPr lang="ru-RU" sz="26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r>
              <a:rPr lang="ru-RU" sz="2600" dirty="0" smtClean="0">
                <a:latin typeface="Calibri" pitchFamily="34" charset="0"/>
                <a:cs typeface="Calibri" pitchFamily="34" charset="0"/>
              </a:rPr>
              <a:t>Задача  учителя: </a:t>
            </a:r>
          </a:p>
          <a:p>
            <a:pPr marL="365760" lvl="1" indent="0">
              <a:buNone/>
            </a:pPr>
            <a:r>
              <a:rPr lang="ru-RU" sz="2600" dirty="0" smtClean="0">
                <a:latin typeface="Calibri" pitchFamily="34" charset="0"/>
                <a:cs typeface="Calibri" pitchFamily="34" charset="0"/>
              </a:rPr>
              <a:t>подобрать 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задания, в которых тренируется использование 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 изученного  ранее  материала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, имеющего 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 методическую 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ценность для введения 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 в 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последующем 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 новых  способов  действий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714236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9. Рефлексия учебной деятельности на уроке (итог).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23528" y="2132856"/>
            <a:ext cx="8229600" cy="3816424"/>
          </a:xfrm>
        </p:spPr>
        <p:txBody>
          <a:bodyPr>
            <a:noAutofit/>
          </a:bodyPr>
          <a:lstStyle/>
          <a:p>
            <a:pPr marL="365760" lvl="1" indent="0">
              <a:buNone/>
            </a:pPr>
            <a:r>
              <a:rPr lang="ru-RU" sz="2600" dirty="0" smtClean="0">
                <a:latin typeface="Calibri" pitchFamily="34" charset="0"/>
                <a:cs typeface="Calibri" pitchFamily="34" charset="0"/>
              </a:rPr>
              <a:t>Фиксируется 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новое содержание, изученное на уроке, и </a:t>
            </a:r>
            <a:r>
              <a:rPr lang="ru-RU" sz="26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организуется рефлексия </a:t>
            </a:r>
            <a:r>
              <a:rPr lang="ru-RU" sz="2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и  самооценка  учениками </a:t>
            </a:r>
            <a:r>
              <a:rPr lang="ru-RU" sz="26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собственной </a:t>
            </a:r>
            <a:r>
              <a:rPr lang="ru-RU" sz="2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учебной  деятельности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. </a:t>
            </a:r>
            <a:endParaRPr lang="ru-RU" sz="26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2600" dirty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r>
              <a:rPr lang="ru-RU" sz="2600" dirty="0" smtClean="0">
                <a:latin typeface="Calibri" pitchFamily="34" charset="0"/>
                <a:cs typeface="Calibri" pitchFamily="34" charset="0"/>
              </a:rPr>
              <a:t>В 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завершение 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ru-RU" sz="2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соотносятся  ее  цель </a:t>
            </a:r>
            <a:r>
              <a:rPr lang="ru-RU" sz="26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и </a:t>
            </a:r>
            <a:r>
              <a:rPr lang="ru-RU" sz="2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результаты</a:t>
            </a:r>
            <a:r>
              <a:rPr lang="ru-RU" sz="2600" dirty="0">
                <a:latin typeface="Calibri" pitchFamily="34" charset="0"/>
                <a:cs typeface="Calibri" pitchFamily="34" charset="0"/>
              </a:rPr>
              <a:t>, фиксируется степень их соответствия, и намечаются дальнейшие цели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3714236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800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Структура </a:t>
            </a:r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урока  ОНЗ и распределение времени на уроке ОНЗ</a:t>
            </a:r>
            <a:b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(Продолжительность этапов урока «открытия» нового знания в минутах)</a:t>
            </a:r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</a:br>
            <a:endParaRPr lang="ru-RU" sz="32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Диаграмма 4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6"/>
          <a:stretch/>
        </p:blipFill>
        <p:spPr bwMode="auto">
          <a:xfrm>
            <a:off x="899591" y="2276872"/>
            <a:ext cx="7272807" cy="3933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899590" y="6210850"/>
            <a:ext cx="72728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840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В </a:t>
            </a:r>
            <a: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основе  Стандарта  лежит  </a:t>
            </a:r>
            <a:b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системно - </a:t>
            </a:r>
            <a:r>
              <a:rPr lang="ru-RU" sz="3600" b="1" dirty="0" err="1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деятельностный</a:t>
            </a:r>
            <a: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 подход.</a:t>
            </a:r>
            <a:endParaRPr lang="ru-RU" sz="36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8229600" cy="4752528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Цель  образования:</a:t>
            </a:r>
          </a:p>
          <a:p>
            <a:pPr marL="109728" indent="0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развитие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личности обучающегося на основе усвоения универсальных учебных действий, познания и освоения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мира.</a:t>
            </a:r>
          </a:p>
          <a:p>
            <a:pPr marL="109728" indent="0">
              <a:buNone/>
            </a:pPr>
            <a:endParaRPr lang="ru-RU" sz="28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Задачи:</a:t>
            </a:r>
          </a:p>
          <a:p>
            <a:r>
              <a:rPr lang="ru-RU" sz="2800" dirty="0">
                <a:latin typeface="Calibri" pitchFamily="34" charset="0"/>
                <a:cs typeface="Calibri" pitchFamily="34" charset="0"/>
              </a:rPr>
              <a:t>Формирование мышления через обучение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деятельности;</a:t>
            </a:r>
          </a:p>
          <a:p>
            <a:r>
              <a:rPr lang="ru-RU" sz="2800" dirty="0">
                <a:latin typeface="Calibri" pitchFamily="34" charset="0"/>
                <a:cs typeface="Calibri" pitchFamily="34" charset="0"/>
              </a:rPr>
              <a:t>Формирование системы культурных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ценностей;</a:t>
            </a:r>
          </a:p>
          <a:p>
            <a:r>
              <a:rPr lang="ru-RU" sz="2800" dirty="0">
                <a:latin typeface="Calibri" pitchFamily="34" charset="0"/>
                <a:cs typeface="Calibri" pitchFamily="34" charset="0"/>
              </a:rPr>
              <a:t>Формирование целостной картины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мира.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  <a:p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endParaRPr lang="ru-RU" dirty="0">
              <a:latin typeface="Calibri" pitchFamily="34" charset="0"/>
              <a:cs typeface="Calibri" pitchFamily="34" charset="0"/>
            </a:endParaRPr>
          </a:p>
          <a:p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1886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Структура </a:t>
            </a:r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урока «открытия» нового знания</a:t>
            </a:r>
            <a:b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для </a:t>
            </a:r>
            <a:r>
              <a:rPr lang="ru-RU" sz="3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обучающихся </a:t>
            </a:r>
            <a:r>
              <a:rPr lang="ru-RU" sz="32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начальной </a:t>
            </a:r>
            <a:r>
              <a:rPr lang="ru-RU" sz="3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школы</a:t>
            </a:r>
            <a:endParaRPr lang="ru-RU" sz="32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229600" cy="5256584"/>
          </a:xfrm>
        </p:spPr>
        <p:txBody>
          <a:bodyPr>
            <a:noAutofit/>
          </a:bodyPr>
          <a:lstStyle/>
          <a:p>
            <a:pPr marL="880110" lvl="1" indent="-514350">
              <a:buFont typeface="+mj-lt"/>
              <a:buAutoNum type="arabicPeriod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Мотивация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к учебной деятельности (самоопределение). 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Актуализация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и пробное учебное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действие.</a:t>
            </a:r>
          </a:p>
          <a:p>
            <a:pPr marL="880110" lvl="1" indent="-514350">
              <a:buFont typeface="+mj-lt"/>
              <a:buAutoNum type="arabicPeriod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Выявление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места и причины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затруднения.</a:t>
            </a:r>
          </a:p>
          <a:p>
            <a:pPr marL="880110" lvl="1" indent="-514350">
              <a:buFont typeface="+mj-lt"/>
              <a:buAutoNum type="arabicPeriod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Целеполагание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и построение проекта выхода из затруднения. 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Реализация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построенного проекта. 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Первичное  закрепление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с комментированием во внешней речи. 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Самостоятельная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работа с самопроверкой по эталону. 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Включение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в систему знаний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и  повторение.</a:t>
            </a:r>
          </a:p>
          <a:p>
            <a:pPr marL="880110" lvl="1" indent="-514350">
              <a:buFont typeface="+mj-lt"/>
              <a:buAutoNum type="arabicPeriod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Рефлексия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учебной деятельности. </a:t>
            </a:r>
          </a:p>
          <a:p>
            <a:pPr marL="365760" lvl="1" indent="0">
              <a:buNone/>
            </a:pPr>
            <a:endParaRPr lang="ru-RU" sz="2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5" y="1124744"/>
            <a:ext cx="1563621" cy="1759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85645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Алгоритм  конструирования  урока  ОНЗ</a:t>
            </a:r>
            <a:endParaRPr lang="ru-RU" sz="32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229600" cy="5256584"/>
          </a:xfrm>
        </p:spPr>
        <p:txBody>
          <a:bodyPr>
            <a:noAutofit/>
          </a:bodyPr>
          <a:lstStyle/>
          <a:p>
            <a:pPr marL="822960" lvl="1" indent="-457200">
              <a:buFont typeface="+mj-lt"/>
              <a:buAutoNum type="arabicPeriod"/>
            </a:pPr>
            <a:r>
              <a:rPr lang="ru-RU" sz="1800" dirty="0" smtClean="0">
                <a:latin typeface="Calibri" pitchFamily="34" charset="0"/>
                <a:cs typeface="Calibri" pitchFamily="34" charset="0"/>
              </a:rPr>
              <a:t>Выделить 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и сформулировать </a:t>
            </a:r>
            <a:r>
              <a:rPr lang="ru-RU" sz="1800" dirty="0" smtClean="0">
                <a:latin typeface="Calibri" pitchFamily="34" charset="0"/>
                <a:cs typeface="Calibri" pitchFamily="34" charset="0"/>
              </a:rPr>
              <a:t>новое  знание.</a:t>
            </a:r>
          </a:p>
          <a:p>
            <a:pPr marL="822960" lvl="1" indent="-457200">
              <a:buFont typeface="+mj-lt"/>
              <a:buAutoNum type="arabicPeriod"/>
            </a:pPr>
            <a:r>
              <a:rPr lang="ru-RU" sz="1800" dirty="0" smtClean="0">
                <a:latin typeface="Calibri" pitchFamily="34" charset="0"/>
                <a:cs typeface="Calibri" pitchFamily="34" charset="0"/>
              </a:rPr>
              <a:t>Смоделировать 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способ открытия нового </a:t>
            </a:r>
            <a:r>
              <a:rPr lang="ru-RU" sz="1800" dirty="0" smtClean="0">
                <a:latin typeface="Calibri" pitchFamily="34" charset="0"/>
                <a:cs typeface="Calibri" pitchFamily="34" charset="0"/>
              </a:rPr>
              <a:t>знания.</a:t>
            </a:r>
          </a:p>
          <a:p>
            <a:pPr marL="822960" lvl="1" indent="-457200">
              <a:buFont typeface="+mj-lt"/>
              <a:buAutoNum type="arabicPeriod"/>
            </a:pPr>
            <a:r>
              <a:rPr lang="ru-RU" sz="1800" dirty="0" smtClean="0">
                <a:latin typeface="Calibri" pitchFamily="34" charset="0"/>
                <a:cs typeface="Calibri" pitchFamily="34" charset="0"/>
              </a:rPr>
              <a:t>Вычленить 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мыслительные операции, используемые при открытии нового </a:t>
            </a:r>
            <a:r>
              <a:rPr lang="ru-RU" sz="1800" dirty="0" smtClean="0">
                <a:latin typeface="Calibri" pitchFamily="34" charset="0"/>
                <a:cs typeface="Calibri" pitchFamily="34" charset="0"/>
              </a:rPr>
              <a:t>знания.</a:t>
            </a:r>
          </a:p>
          <a:p>
            <a:pPr marL="822960" lvl="1" indent="-457200">
              <a:buFont typeface="+mj-lt"/>
              <a:buAutoNum type="arabicPeriod"/>
            </a:pPr>
            <a:r>
              <a:rPr lang="ru-RU" sz="1800" dirty="0" smtClean="0">
                <a:latin typeface="Calibri" pitchFamily="34" charset="0"/>
                <a:cs typeface="Calibri" pitchFamily="34" charset="0"/>
              </a:rPr>
              <a:t>Определить 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необходимые ЗУН ы и способы их </a:t>
            </a:r>
            <a:r>
              <a:rPr lang="ru-RU" sz="1800" dirty="0" smtClean="0">
                <a:latin typeface="Calibri" pitchFamily="34" charset="0"/>
                <a:cs typeface="Calibri" pitchFamily="34" charset="0"/>
              </a:rPr>
              <a:t>повторения.</a:t>
            </a:r>
          </a:p>
          <a:p>
            <a:pPr marL="822960" lvl="1" indent="-457200">
              <a:buFont typeface="+mj-lt"/>
              <a:buAutoNum type="arabicPeriod"/>
            </a:pPr>
            <a:r>
              <a:rPr lang="ru-RU" sz="1800" dirty="0" smtClean="0">
                <a:latin typeface="Calibri" pitchFamily="34" charset="0"/>
                <a:cs typeface="Calibri" pitchFamily="34" charset="0"/>
              </a:rPr>
              <a:t>Подобрать 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упражнения для этапа актуализации ( согласно необходимых ЗУН и мыслительных операций</a:t>
            </a:r>
            <a:r>
              <a:rPr lang="ru-RU" sz="1800" dirty="0" smtClean="0">
                <a:latin typeface="Calibri" pitchFamily="34" charset="0"/>
                <a:cs typeface="Calibri" pitchFamily="34" charset="0"/>
              </a:rPr>
              <a:t>).</a:t>
            </a:r>
          </a:p>
          <a:p>
            <a:pPr marL="822960" lvl="1" indent="-457200">
              <a:buFont typeface="+mj-lt"/>
              <a:buAutoNum type="arabicPeriod"/>
            </a:pPr>
            <a:r>
              <a:rPr lang="ru-RU" sz="1800" dirty="0" smtClean="0">
                <a:latin typeface="Calibri" pitchFamily="34" charset="0"/>
                <a:cs typeface="Calibri" pitchFamily="34" charset="0"/>
              </a:rPr>
              <a:t>Смоделировать 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затруднение и способ его </a:t>
            </a:r>
            <a:r>
              <a:rPr lang="ru-RU" sz="1800" dirty="0" smtClean="0">
                <a:latin typeface="Calibri" pitchFamily="34" charset="0"/>
                <a:cs typeface="Calibri" pitchFamily="34" charset="0"/>
              </a:rPr>
              <a:t>фиксации.</a:t>
            </a:r>
          </a:p>
          <a:p>
            <a:pPr marL="822960" lvl="1" indent="-457200">
              <a:buFont typeface="+mj-lt"/>
              <a:buAutoNum type="arabicPeriod"/>
            </a:pPr>
            <a:r>
              <a:rPr lang="ru-RU" sz="1800" dirty="0" smtClean="0">
                <a:latin typeface="Calibri" pitchFamily="34" charset="0"/>
                <a:cs typeface="Calibri" pitchFamily="34" charset="0"/>
              </a:rPr>
              <a:t>Смоделировать 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диалог или проблемную </a:t>
            </a:r>
            <a:r>
              <a:rPr lang="ru-RU" sz="1800" dirty="0" smtClean="0">
                <a:latin typeface="Calibri" pitchFamily="34" charset="0"/>
                <a:cs typeface="Calibri" pitchFamily="34" charset="0"/>
              </a:rPr>
              <a:t>ситуацию.</a:t>
            </a:r>
          </a:p>
          <a:p>
            <a:pPr marL="822960" lvl="1" indent="-457200">
              <a:buFont typeface="+mj-lt"/>
              <a:buAutoNum type="arabicPeriod"/>
            </a:pPr>
            <a:r>
              <a:rPr lang="ru-RU" sz="1800" dirty="0" smtClean="0">
                <a:latin typeface="Calibri" pitchFamily="34" charset="0"/>
                <a:cs typeface="Calibri" pitchFamily="34" charset="0"/>
              </a:rPr>
              <a:t>Составить 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самостоятельную работу и объективно обоснованный </a:t>
            </a:r>
            <a:r>
              <a:rPr lang="ru-RU" sz="1800" dirty="0" smtClean="0">
                <a:latin typeface="Calibri" pitchFamily="34" charset="0"/>
                <a:cs typeface="Calibri" pitchFamily="34" charset="0"/>
              </a:rPr>
              <a:t>эталон.</a:t>
            </a:r>
          </a:p>
          <a:p>
            <a:pPr marL="822960" lvl="1" indent="-457200">
              <a:buFont typeface="+mj-lt"/>
              <a:buAutoNum type="arabicPeriod"/>
            </a:pPr>
            <a:r>
              <a:rPr lang="ru-RU" sz="1800" dirty="0" smtClean="0">
                <a:latin typeface="Calibri" pitchFamily="34" charset="0"/>
                <a:cs typeface="Calibri" pitchFamily="34" charset="0"/>
              </a:rPr>
              <a:t>Определить 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приёмы организации первичного </a:t>
            </a:r>
            <a:r>
              <a:rPr lang="ru-RU" sz="1800" dirty="0" smtClean="0">
                <a:latin typeface="Calibri" pitchFamily="34" charset="0"/>
                <a:cs typeface="Calibri" pitchFamily="34" charset="0"/>
              </a:rPr>
              <a:t>закрепления.</a:t>
            </a:r>
          </a:p>
          <a:p>
            <a:pPr marL="822960" lvl="1" indent="-457200">
              <a:buFont typeface="+mj-lt"/>
              <a:buAutoNum type="arabicPeriod"/>
            </a:pPr>
            <a:r>
              <a:rPr lang="ru-RU" sz="1800" dirty="0" smtClean="0">
                <a:latin typeface="Calibri" pitchFamily="34" charset="0"/>
                <a:cs typeface="Calibri" pitchFamily="34" charset="0"/>
              </a:rPr>
              <a:t>Подобрать 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задания на этап повторения по уровням:</a:t>
            </a:r>
          </a:p>
          <a:p>
            <a:pPr marL="640080" lvl="2" indent="0">
              <a:buNone/>
            </a:pPr>
            <a:r>
              <a:rPr lang="ru-RU" dirty="0">
                <a:latin typeface="Calibri" pitchFamily="34" charset="0"/>
                <a:cs typeface="Calibri" pitchFamily="34" charset="0"/>
              </a:rPr>
              <a:t>А) …. Новое знание + 1 знание</a:t>
            </a:r>
          </a:p>
          <a:p>
            <a:pPr marL="640080" lvl="2" indent="0">
              <a:buNone/>
            </a:pPr>
            <a:r>
              <a:rPr lang="ru-RU" dirty="0">
                <a:latin typeface="Calibri" pitchFamily="34" charset="0"/>
                <a:cs typeface="Calibri" pitchFamily="34" charset="0"/>
              </a:rPr>
              <a:t>Б) … новое знание + … знание</a:t>
            </a:r>
          </a:p>
          <a:p>
            <a:pPr marL="880110" lvl="1" indent="-514350">
              <a:buFont typeface="+mj-lt"/>
              <a:buAutoNum type="arabicPeriod"/>
            </a:pPr>
            <a:r>
              <a:rPr lang="ru-RU" sz="1800" dirty="0">
                <a:latin typeface="Calibri" pitchFamily="34" charset="0"/>
                <a:cs typeface="Calibri" pitchFamily="34" charset="0"/>
              </a:rPr>
              <a:t>11. Провести анализ урока по конспекту.</a:t>
            </a:r>
          </a:p>
          <a:p>
            <a:pPr marL="880110" lvl="1" indent="-514350">
              <a:buFont typeface="+mj-lt"/>
              <a:buAutoNum type="arabicPeriod"/>
            </a:pPr>
            <a:r>
              <a:rPr lang="ru-RU" sz="1800" dirty="0">
                <a:latin typeface="Calibri" pitchFamily="34" charset="0"/>
                <a:cs typeface="Calibri" pitchFamily="34" charset="0"/>
              </a:rPr>
              <a:t>12. Внести коррективы в план – конспект.</a:t>
            </a:r>
          </a:p>
          <a:p>
            <a:pPr marL="880110" lvl="1" indent="-514350">
              <a:buFont typeface="+mj-lt"/>
              <a:buAutoNum type="arabicPeriod"/>
            </a:pPr>
            <a:endParaRPr lang="ru-RU" sz="1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6788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Использованные   источники</a:t>
            </a:r>
            <a:endParaRPr lang="ru-RU" sz="32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229600" cy="3312368"/>
          </a:xfrm>
        </p:spPr>
        <p:txBody>
          <a:bodyPr>
            <a:noAutofit/>
          </a:bodyPr>
          <a:lstStyle/>
          <a:p>
            <a:pPr marL="880110" lvl="1" indent="-514350">
              <a:buFont typeface="+mj-lt"/>
              <a:buAutoNum type="arabicPeriod"/>
            </a:pPr>
            <a:r>
              <a:rPr lang="ru-RU" sz="1800" dirty="0" smtClean="0">
                <a:latin typeface="Calibri" pitchFamily="34" charset="0"/>
                <a:cs typeface="Calibri" pitchFamily="34" charset="0"/>
              </a:rPr>
              <a:t>Методические  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рекомендации по организации урока в рамках системно-деятельностного подхода [электронный   ресурс] http://omczo.org/publ/393-1-0-2468 </a:t>
            </a:r>
          </a:p>
          <a:p>
            <a:pPr marL="880110" lvl="1" indent="-514350">
              <a:buFont typeface="+mj-lt"/>
              <a:buAutoNum type="arabicPeriod"/>
            </a:pPr>
            <a:r>
              <a:rPr lang="ru-RU" sz="1800" dirty="0" smtClean="0">
                <a:latin typeface="Calibri" pitchFamily="34" charset="0"/>
                <a:cs typeface="Calibri" pitchFamily="34" charset="0"/>
              </a:rPr>
              <a:t>Шубина 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Т.И. </a:t>
            </a:r>
            <a:r>
              <a:rPr lang="ru-RU" sz="1800" dirty="0" err="1">
                <a:latin typeface="Calibri" pitchFamily="34" charset="0"/>
                <a:cs typeface="Calibri" pitchFamily="34" charset="0"/>
              </a:rPr>
              <a:t>Деятельностный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  метод в школе [электронный   ресурс] http://festival.1september.ru/articles/527236/                                      </a:t>
            </a:r>
          </a:p>
          <a:p>
            <a:pPr marL="880110" lvl="1" indent="-514350">
              <a:buFont typeface="+mj-lt"/>
              <a:buAutoNum type="arabicPeriod"/>
            </a:pPr>
            <a:r>
              <a:rPr lang="ru-RU" sz="1800" dirty="0" smtClean="0">
                <a:latin typeface="Calibri" pitchFamily="34" charset="0"/>
                <a:cs typeface="Calibri" pitchFamily="34" charset="0"/>
              </a:rPr>
              <a:t>Системно 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- </a:t>
            </a:r>
            <a:r>
              <a:rPr lang="ru-RU" sz="1800" dirty="0" err="1">
                <a:latin typeface="Calibri" pitchFamily="34" charset="0"/>
                <a:cs typeface="Calibri" pitchFamily="34" charset="0"/>
              </a:rPr>
              <a:t>деятельностный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  подход  в  обучении [электронный   ресурс] http://www.uralschool.ru </a:t>
            </a:r>
          </a:p>
          <a:p>
            <a:pPr marL="880110" lvl="1" indent="-514350">
              <a:buFont typeface="+mj-lt"/>
              <a:buAutoNum type="arabicPeriod"/>
            </a:pPr>
            <a:r>
              <a:rPr lang="ru-RU" sz="1800" dirty="0" smtClean="0">
                <a:latin typeface="Calibri" pitchFamily="34" charset="0"/>
                <a:cs typeface="Calibri" pitchFamily="34" charset="0"/>
              </a:rPr>
              <a:t>Сетевой 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мастер-класс «Системно-</a:t>
            </a:r>
            <a:r>
              <a:rPr lang="ru-RU" sz="1800" dirty="0" err="1">
                <a:latin typeface="Calibri" pitchFamily="34" charset="0"/>
                <a:cs typeface="Calibri" pitchFamily="34" charset="0"/>
              </a:rPr>
              <a:t>деятельностный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 подход как технологическая основа ФГОС НОО»  [электронный   ресурс] http://cefter.info/4613.htm </a:t>
            </a:r>
          </a:p>
          <a:p>
            <a:pPr marL="880110" lvl="1" indent="-514350">
              <a:buFont typeface="+mj-lt"/>
              <a:buAutoNum type="arabicPeriod"/>
            </a:pPr>
            <a:endParaRPr lang="ru-RU" sz="1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1828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8002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Спасибо  </a:t>
            </a:r>
            <a:br>
              <a:rPr lang="ru-RU" sz="54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54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за  внимание!</a:t>
            </a:r>
            <a:endParaRPr lang="ru-RU" sz="54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182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229600" cy="4680519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800" dirty="0" smtClean="0"/>
              <a:t>    </a:t>
            </a:r>
            <a:r>
              <a:rPr lang="ru-RU" sz="2800" i="1" dirty="0" smtClean="0">
                <a:latin typeface="Calibri" pitchFamily="34" charset="0"/>
                <a:cs typeface="Calibri" pitchFamily="34" charset="0"/>
              </a:rPr>
              <a:t>«</a:t>
            </a:r>
            <a:r>
              <a:rPr lang="ru-RU" sz="2800" i="1" dirty="0">
                <a:latin typeface="Calibri" pitchFamily="34" charset="0"/>
                <a:cs typeface="Calibri" pitchFamily="34" charset="0"/>
              </a:rPr>
              <a:t>Сведений науки, не следует сообщать учащемуся, но его надо привести к тому, чтобы он сам </a:t>
            </a:r>
            <a:r>
              <a:rPr lang="ru-RU" sz="2800" i="1" dirty="0" smtClean="0">
                <a:latin typeface="Calibri" pitchFamily="34" charset="0"/>
                <a:cs typeface="Calibri" pitchFamily="34" charset="0"/>
              </a:rPr>
              <a:t>  их  находил</a:t>
            </a:r>
            <a:r>
              <a:rPr lang="ru-RU" sz="2800" i="1" dirty="0">
                <a:latin typeface="Calibri" pitchFamily="34" charset="0"/>
                <a:cs typeface="Calibri" pitchFamily="34" charset="0"/>
              </a:rPr>
              <a:t>, самодеятельно </a:t>
            </a:r>
            <a:r>
              <a:rPr lang="ru-RU" sz="2800" i="1" dirty="0" smtClean="0">
                <a:latin typeface="Calibri" pitchFamily="34" charset="0"/>
                <a:cs typeface="Calibri" pitchFamily="34" charset="0"/>
              </a:rPr>
              <a:t> ими  овладевал</a:t>
            </a:r>
            <a:r>
              <a:rPr lang="ru-RU" sz="2800" i="1" dirty="0">
                <a:latin typeface="Calibri" pitchFamily="34" charset="0"/>
                <a:cs typeface="Calibri" pitchFamily="34" charset="0"/>
              </a:rPr>
              <a:t>. Такой </a:t>
            </a:r>
            <a:r>
              <a:rPr lang="ru-RU" sz="2800" i="1" dirty="0" smtClean="0">
                <a:latin typeface="Calibri" pitchFamily="34" charset="0"/>
                <a:cs typeface="Calibri" pitchFamily="34" charset="0"/>
              </a:rPr>
              <a:t> метод  обучения  наилучший</a:t>
            </a:r>
            <a:r>
              <a:rPr lang="ru-RU" sz="2800" i="1" dirty="0">
                <a:latin typeface="Calibri" pitchFamily="34" charset="0"/>
                <a:cs typeface="Calibri" pitchFamily="34" charset="0"/>
              </a:rPr>
              <a:t>, самый трудный, самый редкий. Трудностью </a:t>
            </a:r>
            <a:r>
              <a:rPr lang="ru-RU" sz="2800" i="1" dirty="0" smtClean="0">
                <a:latin typeface="Calibri" pitchFamily="34" charset="0"/>
                <a:cs typeface="Calibri" pitchFamily="34" charset="0"/>
              </a:rPr>
              <a:t> объясняется </a:t>
            </a:r>
            <a:r>
              <a:rPr lang="ru-RU" sz="2800" i="1" dirty="0">
                <a:latin typeface="Calibri" pitchFamily="34" charset="0"/>
                <a:cs typeface="Calibri" pitchFamily="34" charset="0"/>
              </a:rPr>
              <a:t>редкость </a:t>
            </a:r>
            <a:r>
              <a:rPr lang="ru-RU" sz="2800" i="1" dirty="0" smtClean="0">
                <a:latin typeface="Calibri" pitchFamily="34" charset="0"/>
                <a:cs typeface="Calibri" pitchFamily="34" charset="0"/>
              </a:rPr>
              <a:t> его  применения</a:t>
            </a:r>
            <a:r>
              <a:rPr lang="ru-RU" sz="2800" i="1" dirty="0">
                <a:latin typeface="Calibri" pitchFamily="34" charset="0"/>
                <a:cs typeface="Calibri" pitchFamily="34" charset="0"/>
              </a:rPr>
              <a:t>. Изложение</a:t>
            </a:r>
            <a:r>
              <a:rPr lang="ru-RU" sz="2800" i="1" dirty="0" smtClean="0">
                <a:latin typeface="Calibri" pitchFamily="34" charset="0"/>
                <a:cs typeface="Calibri" pitchFamily="34" charset="0"/>
              </a:rPr>
              <a:t>, считывание</a:t>
            </a:r>
            <a:r>
              <a:rPr lang="ru-RU" sz="2800" i="1" dirty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i="1" dirty="0" smtClean="0">
                <a:latin typeface="Calibri" pitchFamily="34" charset="0"/>
                <a:cs typeface="Calibri" pitchFamily="34" charset="0"/>
              </a:rPr>
              <a:t>диктовка  </a:t>
            </a:r>
            <a:r>
              <a:rPr lang="ru-RU" sz="2800" i="1" dirty="0">
                <a:latin typeface="Calibri" pitchFamily="34" charset="0"/>
                <a:cs typeface="Calibri" pitchFamily="34" charset="0"/>
              </a:rPr>
              <a:t>против </a:t>
            </a:r>
            <a:r>
              <a:rPr lang="ru-RU" sz="2800" i="1" dirty="0" smtClean="0">
                <a:latin typeface="Calibri" pitchFamily="34" charset="0"/>
                <a:cs typeface="Calibri" pitchFamily="34" charset="0"/>
              </a:rPr>
              <a:t> него  детская  забава</a:t>
            </a:r>
            <a:r>
              <a:rPr lang="ru-RU" sz="2800" i="1" dirty="0">
                <a:latin typeface="Calibri" pitchFamily="34" charset="0"/>
                <a:cs typeface="Calibri" pitchFamily="34" charset="0"/>
              </a:rPr>
              <a:t>. Зато такие приемы </a:t>
            </a:r>
            <a:r>
              <a:rPr lang="ru-RU" sz="2800" i="1" dirty="0" smtClean="0">
                <a:latin typeface="Calibri" pitchFamily="34" charset="0"/>
                <a:cs typeface="Calibri" pitchFamily="34" charset="0"/>
              </a:rPr>
              <a:t> никуда  и  </a:t>
            </a:r>
            <a:r>
              <a:rPr lang="ru-RU" sz="2800" i="1" dirty="0">
                <a:latin typeface="Calibri" pitchFamily="34" charset="0"/>
                <a:cs typeface="Calibri" pitchFamily="34" charset="0"/>
              </a:rPr>
              <a:t>не годятся</a:t>
            </a:r>
            <a:r>
              <a:rPr lang="ru-RU" sz="2800" i="1" dirty="0" smtClean="0">
                <a:latin typeface="Calibri" pitchFamily="34" charset="0"/>
                <a:cs typeface="Calibri" pitchFamily="34" charset="0"/>
              </a:rPr>
              <a:t>...»</a:t>
            </a:r>
          </a:p>
          <a:p>
            <a:pPr marL="109728" indent="0" algn="r">
              <a:buNone/>
            </a:pPr>
            <a:r>
              <a:rPr lang="ru-RU" sz="2800" i="1" dirty="0" smtClean="0">
                <a:latin typeface="Calibri" pitchFamily="34" charset="0"/>
                <a:cs typeface="Calibri" pitchFamily="34" charset="0"/>
              </a:rPr>
              <a:t>А. </a:t>
            </a:r>
            <a:r>
              <a:rPr lang="ru-RU" sz="2800" i="1" dirty="0" err="1" smtClean="0">
                <a:latin typeface="Calibri" pitchFamily="34" charset="0"/>
                <a:cs typeface="Calibri" pitchFamily="34" charset="0"/>
              </a:rPr>
              <a:t>Дистервег</a:t>
            </a:r>
            <a:endParaRPr lang="ru-RU" sz="2800" i="1" dirty="0">
              <a:latin typeface="Calibri" pitchFamily="34" charset="0"/>
              <a:cs typeface="Calibri" pitchFamily="34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6307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Система  дидактических  принципов</a:t>
            </a:r>
            <a:endParaRPr lang="ru-RU" sz="36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229600" cy="561662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Принцип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деятельности:</a:t>
            </a:r>
          </a:p>
          <a:p>
            <a:pPr marL="365760" lvl="1" indent="0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ученик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, получая знания не в готовом виде, а добывая их сам, осознает при этом содержание и формы своей учебной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деятельности;</a:t>
            </a:r>
          </a:p>
          <a:p>
            <a:pPr marL="365760" lvl="1" indent="0">
              <a:buNone/>
            </a:pPr>
            <a:endParaRPr lang="ru-RU" sz="1000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Принцип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непрерывности:</a:t>
            </a:r>
          </a:p>
          <a:p>
            <a:pPr marL="365760" lvl="1" indent="0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преемственность  между  всеми  ступенями 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и этапами обучения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с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учетом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особенностей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развития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детей;</a:t>
            </a:r>
          </a:p>
          <a:p>
            <a:pPr marL="365760" lvl="1" indent="0">
              <a:buNone/>
            </a:pPr>
            <a:endParaRPr lang="ru-RU" sz="1000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Принцип целостности:</a:t>
            </a:r>
          </a:p>
          <a:p>
            <a:pPr marL="365760" lvl="1" indent="0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формирование   обучающимися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обобщенного системного представления о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мире; </a:t>
            </a:r>
          </a:p>
        </p:txBody>
      </p:sp>
    </p:spTree>
    <p:extLst>
      <p:ext uri="{BB962C8B-B14F-4D97-AF65-F5344CB8AC3E}">
        <p14:creationId xmlns:p14="http://schemas.microsoft.com/office/powerpoint/2010/main" val="1709259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Система  дидактических  принципов</a:t>
            </a:r>
            <a:endParaRPr lang="ru-RU" sz="36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229600" cy="5616624"/>
          </a:xfrm>
        </p:spPr>
        <p:txBody>
          <a:bodyPr>
            <a:normAutofit fontScale="85000" lnSpcReduction="20000"/>
          </a:bodyPr>
          <a:lstStyle/>
          <a:p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Принцип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минимакса:</a:t>
            </a:r>
          </a:p>
          <a:p>
            <a:pPr marL="365760" lvl="1" indent="0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школа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должна предложить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обучающемуся возможность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освоения содержания образования на максимальном для него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уровне;</a:t>
            </a:r>
          </a:p>
          <a:p>
            <a:pPr marL="365760" lvl="1" indent="0">
              <a:buNone/>
            </a:pPr>
            <a:endParaRPr lang="ru-RU" sz="1000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Принцип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психологической комфортности:</a:t>
            </a:r>
          </a:p>
          <a:p>
            <a:pPr marL="365760" lvl="1" indent="0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снятие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всех </a:t>
            </a:r>
            <a:r>
              <a:rPr lang="ru-RU" sz="2800" dirty="0" err="1">
                <a:latin typeface="Calibri" pitchFamily="34" charset="0"/>
                <a:cs typeface="Calibri" pitchFamily="34" charset="0"/>
              </a:rPr>
              <a:t>стрессообразующих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 факторов учебного процесса, создание в школе и на уроках доброжелательной атмосферы;</a:t>
            </a: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1000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Принцип вариативности:</a:t>
            </a:r>
          </a:p>
          <a:p>
            <a:pPr marL="365760" lvl="1" indent="0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формирование   обучающимися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способностей к систематическому перебору вариантов и адекватному принятию решений в ситуациях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выбора; </a:t>
            </a:r>
          </a:p>
          <a:p>
            <a:pPr marL="365760" lvl="1" indent="0">
              <a:buNone/>
            </a:pPr>
            <a:endParaRPr lang="ru-RU" sz="1300" dirty="0" smtClean="0">
              <a:latin typeface="Calibri" pitchFamily="34" charset="0"/>
              <a:cs typeface="Calibri" pitchFamily="34" charset="0"/>
            </a:endParaRPr>
          </a:p>
          <a:p>
            <a:pPr lvl="0">
              <a:buClr>
                <a:srgbClr val="FE8637"/>
              </a:buClr>
            </a:pPr>
            <a:r>
              <a:rPr lang="ru-RU" sz="3100" b="1" dirty="0">
                <a:solidFill>
                  <a:srgbClr val="FE8637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Принцип </a:t>
            </a:r>
            <a:r>
              <a:rPr lang="ru-RU" sz="3100" b="1" dirty="0" smtClean="0">
                <a:solidFill>
                  <a:srgbClr val="FE8637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творчества:</a:t>
            </a:r>
            <a:endParaRPr lang="ru-RU" sz="3100" b="1" dirty="0">
              <a:solidFill>
                <a:srgbClr val="FE8637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marL="365760" lvl="1" indent="0">
              <a:buClr>
                <a:srgbClr val="FE8637"/>
              </a:buClr>
              <a:buNone/>
            </a:pPr>
            <a:r>
              <a:rPr lang="ru-RU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максимальная ориентация </a:t>
            </a:r>
            <a:r>
              <a:rPr lang="ru-RU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на творческое начало в образовательном </a:t>
            </a:r>
            <a:r>
              <a:rPr lang="ru-RU" sz="28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процессе. </a:t>
            </a: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532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Типы  уроков в  дидактической  системе  </a:t>
            </a:r>
            <a:r>
              <a:rPr lang="ru-RU" sz="3600" b="1" dirty="0" err="1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деятельностного</a:t>
            </a:r>
            <a: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 метода</a:t>
            </a:r>
            <a:endParaRPr lang="ru-RU" sz="36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8229600" cy="41764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100" b="1" dirty="0" smtClean="0">
                <a:latin typeface="Calibri" pitchFamily="34" charset="0"/>
                <a:cs typeface="Calibri" pitchFamily="34" charset="0"/>
              </a:rPr>
              <a:t>По  целеполаганию:</a:t>
            </a:r>
          </a:p>
          <a:p>
            <a:pPr marL="0" indent="0">
              <a:buNone/>
            </a:pPr>
            <a:endParaRPr lang="ru-RU" sz="13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300" b="1" dirty="0" smtClean="0">
                <a:latin typeface="Calibri" pitchFamily="34" charset="0"/>
                <a:cs typeface="Calibri" pitchFamily="34" charset="0"/>
              </a:rPr>
              <a:t>Уроки </a:t>
            </a:r>
            <a:r>
              <a:rPr lang="ru-RU" sz="3300" b="1" dirty="0">
                <a:latin typeface="Calibri" pitchFamily="34" charset="0"/>
                <a:cs typeface="Calibri" pitchFamily="34" charset="0"/>
              </a:rPr>
              <a:t>«открытия» нового знания; </a:t>
            </a:r>
            <a:endParaRPr lang="ru-RU" sz="3300" b="1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12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300" b="1" dirty="0" smtClean="0">
                <a:latin typeface="Calibri" pitchFamily="34" charset="0"/>
                <a:cs typeface="Calibri" pitchFamily="34" charset="0"/>
              </a:rPr>
              <a:t>Уроки  </a:t>
            </a:r>
            <a:r>
              <a:rPr lang="ru-RU" sz="3300" b="1" dirty="0">
                <a:latin typeface="Calibri" pitchFamily="34" charset="0"/>
                <a:cs typeface="Calibri" pitchFamily="34" charset="0"/>
              </a:rPr>
              <a:t>общеметодологической  направленности; </a:t>
            </a:r>
          </a:p>
          <a:p>
            <a:pPr marL="514350" indent="-514350">
              <a:buFont typeface="+mj-lt"/>
              <a:buAutoNum type="arabicPeriod"/>
            </a:pPr>
            <a:endParaRPr lang="ru-RU" sz="1100" b="1" dirty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300" b="1" dirty="0" smtClean="0">
                <a:latin typeface="Calibri" pitchFamily="34" charset="0"/>
                <a:cs typeface="Calibri" pitchFamily="34" charset="0"/>
              </a:rPr>
              <a:t>Уроки  рефлексии;</a:t>
            </a:r>
          </a:p>
          <a:p>
            <a:pPr marL="365760" lvl="1" indent="0">
              <a:buNone/>
            </a:pPr>
            <a:endParaRPr lang="ru-RU" sz="1100" dirty="0" smtClean="0">
              <a:latin typeface="Calibri" pitchFamily="34" charset="0"/>
              <a:cs typeface="Calibri" pitchFamily="34" charset="0"/>
            </a:endParaRPr>
          </a:p>
          <a:p>
            <a:pPr marL="514350" lvl="0" indent="-514350">
              <a:buClr>
                <a:srgbClr val="FE8637"/>
              </a:buClr>
              <a:buFont typeface="+mj-lt"/>
              <a:buAutoNum type="arabicPeriod"/>
            </a:pPr>
            <a:r>
              <a:rPr lang="ru-RU" sz="3300" b="1" dirty="0" smtClean="0">
                <a:latin typeface="Calibri" pitchFamily="34" charset="0"/>
                <a:cs typeface="Calibri" pitchFamily="34" charset="0"/>
              </a:rPr>
              <a:t>Уроки  развивающего  контроля.</a:t>
            </a:r>
            <a:endParaRPr lang="ru-RU" sz="3300" b="1" dirty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49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Уроки  «открытия»  нового  знания</a:t>
            </a:r>
            <a:endParaRPr lang="ru-RU" sz="36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8229600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Деятельностная  цель</a:t>
            </a:r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ru-RU" sz="31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формирование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способности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обучающихся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к новому способу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действия.</a:t>
            </a:r>
          </a:p>
          <a:p>
            <a:pPr marL="365760" lvl="1" indent="0">
              <a:buNone/>
            </a:pPr>
            <a:endParaRPr lang="ru-RU" sz="10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1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Образовательная  цель:</a:t>
            </a:r>
          </a:p>
          <a:p>
            <a:pPr marL="365760" lvl="1" indent="0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расширение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понятийной базы за счет включения в нее новых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элементов.</a:t>
            </a:r>
          </a:p>
          <a:p>
            <a:pPr marL="365760" lvl="1" indent="0">
              <a:buNone/>
            </a:pPr>
            <a:endParaRPr lang="ru-RU" sz="10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13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718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Уроки  общеметодологической  направленности</a:t>
            </a:r>
            <a:endParaRPr lang="ru-RU" sz="36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8229600" cy="3960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Деятельностная  цель</a:t>
            </a:r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ru-RU" sz="31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формирование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способности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обучающихся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к новому способу действия, связанному с построением структуры изученных понятий и алгоритмов .</a:t>
            </a: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10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1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Образовательная  цель:</a:t>
            </a:r>
          </a:p>
          <a:p>
            <a:pPr marL="365760" lvl="1" indent="0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выявление </a:t>
            </a:r>
            <a:r>
              <a:rPr lang="ru-RU" sz="2800" dirty="0">
                <a:latin typeface="Calibri" pitchFamily="34" charset="0"/>
                <a:cs typeface="Calibri" pitchFamily="34" charset="0"/>
              </a:rPr>
              <a:t>теоретических основ построения содержательно-методических линий. </a:t>
            </a: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10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1300" dirty="0" smtClean="0">
              <a:latin typeface="Calibri" pitchFamily="34" charset="0"/>
              <a:cs typeface="Calibri" pitchFamily="34" charset="0"/>
            </a:endParaRPr>
          </a:p>
          <a:p>
            <a:pPr marL="365760" lvl="1" indent="0">
              <a:buNone/>
            </a:pPr>
            <a:endParaRPr lang="ru-RU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714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180</TotalTime>
  <Words>1658</Words>
  <Application>Microsoft Office PowerPoint</Application>
  <PresentationFormat>Экран (4:3)</PresentationFormat>
  <Paragraphs>238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Эркер</vt:lpstr>
      <vt:lpstr>СОВРЕМЕННЫЙ  УРОК В  УСЛОВИЯХ  РЕАЛИЗАЦИИ  ФГОС</vt:lpstr>
      <vt:lpstr>Презентация PowerPoint</vt:lpstr>
      <vt:lpstr>В основе  Стандарта  лежит   системно - деятельностный  подход.</vt:lpstr>
      <vt:lpstr>Презентация PowerPoint</vt:lpstr>
      <vt:lpstr>Система  дидактических  принципов</vt:lpstr>
      <vt:lpstr>Система  дидактических  принципов</vt:lpstr>
      <vt:lpstr>Типы  уроков в  дидактической  системе  деятельностного  метода</vt:lpstr>
      <vt:lpstr>Уроки  «открытия»  нового  знания</vt:lpstr>
      <vt:lpstr>Уроки  общеметодологической  направленности</vt:lpstr>
      <vt:lpstr>Уроки  рефлексии</vt:lpstr>
      <vt:lpstr>Уроки  развивающего  контроля</vt:lpstr>
      <vt:lpstr>Критерии  результативности  урока</vt:lpstr>
      <vt:lpstr>Критерии  результативности  урока</vt:lpstr>
      <vt:lpstr>Критерии  результативности  урока</vt:lpstr>
      <vt:lpstr>Критерии  результативности  урока</vt:lpstr>
      <vt:lpstr>СТРУКТУРА  УРОКОВ    ВВЕДЕНИЯ  НОВОГО  ЗНАНИЯ     В  РАМКАХ   СИСТЕМНО – ДЕЯТЕЛЬНОСТНОГО  ПОДХОДА</vt:lpstr>
      <vt:lpstr>1. Мотивирование  к  учебной деятельности</vt:lpstr>
      <vt:lpstr>2. Актуализация  и  фиксирование индивидуального затруднения в пробном учебном  действии</vt:lpstr>
      <vt:lpstr>2. Актуализация  и  фиксирование индивидуального затруднения в пробном учебном  действии</vt:lpstr>
      <vt:lpstr>3. Выявление места и причины затруднения.</vt:lpstr>
      <vt:lpstr>4. Построение проекта выхода из затруднения (цель и тема, способ, план, средство).</vt:lpstr>
      <vt:lpstr>Побуждающий  диалог</vt:lpstr>
      <vt:lpstr>Побуждающий  к  гипотезам  диалог</vt:lpstr>
      <vt:lpstr>5. Реализация построенного проекта.</vt:lpstr>
      <vt:lpstr>6. Первичное  закрепление  с  проговариванием во внешней речи.</vt:lpstr>
      <vt:lpstr>7. Самостоятельная  работа  с  самопроверкой по  эталону.</vt:lpstr>
      <vt:lpstr>8. Включение  в  систему знаний  и  повторение.</vt:lpstr>
      <vt:lpstr>9. Рефлексия учебной деятельности на уроке (итог).</vt:lpstr>
      <vt:lpstr>Структура урока  ОНЗ и распределение времени на уроке ОНЗ (Продолжительность этапов урока «открытия» нового знания в минутах) </vt:lpstr>
      <vt:lpstr>Структура урока «открытия» нового знания для  обучающихся начальной школы</vt:lpstr>
      <vt:lpstr>Алгоритм  конструирования  урока  ОНЗ</vt:lpstr>
      <vt:lpstr>Использованные   источники</vt:lpstr>
      <vt:lpstr>Спасибо  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 УРОК В  УСЛОВИЯХ  РЕАЛИЗАЦИИ  ФГОС</dc:title>
  <cp:lastModifiedBy>User</cp:lastModifiedBy>
  <cp:revision>44</cp:revision>
  <dcterms:modified xsi:type="dcterms:W3CDTF">2015-01-30T12:47:46Z</dcterms:modified>
</cp:coreProperties>
</file>